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80" r:id="rId4"/>
    <p:sldId id="281" r:id="rId5"/>
    <p:sldId id="268" r:id="rId6"/>
    <p:sldId id="269" r:id="rId7"/>
    <p:sldId id="272" r:id="rId8"/>
    <p:sldId id="273" r:id="rId9"/>
    <p:sldId id="270" r:id="rId10"/>
    <p:sldId id="261" r:id="rId11"/>
    <p:sldId id="262" r:id="rId12"/>
    <p:sldId id="263" r:id="rId13"/>
    <p:sldId id="264" r:id="rId14"/>
    <p:sldId id="265" r:id="rId15"/>
    <p:sldId id="266" r:id="rId16"/>
    <p:sldId id="274" r:id="rId17"/>
    <p:sldId id="267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0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7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1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3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3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BDA33-8EA7-4D4D-9260-2FF300024FCD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4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 SQL Streaming (Structured Streaming)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Anatomy of a Steaming Query</a:t>
            </a:r>
            <a:br>
              <a:rPr lang="en-US" sz="4000" dirty="0" smtClean="0"/>
            </a:b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dirty="0" smtClean="0"/>
              <a:t>Streaming word 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7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</a:t>
            </a:r>
            <a:r>
              <a:rPr lang="en-US" dirty="0" smtClean="0"/>
              <a:t>Query: Step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854" y="2706918"/>
            <a:ext cx="6856379" cy="18319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</a:t>
            </a:r>
            <a:r>
              <a:rPr lang="en-US" dirty="0">
                <a:solidFill>
                  <a:schemeClr val="accent1"/>
                </a:solidFill>
              </a:rPr>
              <a:t>format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</a:p>
        </p:txBody>
      </p:sp>
      <p:sp>
        <p:nvSpPr>
          <p:cNvPr id="4" name="Right Brace 3"/>
          <p:cNvSpPr/>
          <p:nvPr/>
        </p:nvSpPr>
        <p:spPr>
          <a:xfrm>
            <a:off x="5176994" y="2706918"/>
            <a:ext cx="288000" cy="7684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2501" y="1892348"/>
            <a:ext cx="61208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Source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Specify one or more locations to read data from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Built </a:t>
            </a:r>
            <a:r>
              <a:rPr lang="en-US" sz="2400" dirty="0"/>
              <a:t>in support for Files/Kafka/Socket, pluggable.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Query: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18634" cy="4351338"/>
          </a:xfrm>
          <a:solidFill>
            <a:schemeClr val="bg1"/>
          </a:solidFill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</a:t>
            </a:r>
            <a:r>
              <a:rPr lang="en-US" dirty="0">
                <a:solidFill>
                  <a:schemeClr val="accent1"/>
                </a:solidFill>
              </a:rPr>
              <a:t>format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0833" y="1905506"/>
            <a:ext cx="44740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Transformation </a:t>
            </a:r>
            <a:endParaRPr lang="en-US" sz="40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Using </a:t>
            </a:r>
            <a:r>
              <a:rPr lang="en-US" sz="2400" dirty="0" err="1"/>
              <a:t>DataFrames</a:t>
            </a:r>
            <a:r>
              <a:rPr lang="en-US" sz="2400" dirty="0" smtClean="0"/>
              <a:t>, Datasets </a:t>
            </a:r>
            <a:r>
              <a:rPr lang="en-US" sz="2400" dirty="0"/>
              <a:t>and/or SQL.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Internal processing always </a:t>
            </a:r>
            <a:r>
              <a:rPr lang="en-US" sz="2400" dirty="0"/>
              <a:t>exactly- once.</a:t>
            </a:r>
            <a:endParaRPr lang="en-US" sz="2400" dirty="0"/>
          </a:p>
        </p:txBody>
      </p:sp>
      <p:sp>
        <p:nvSpPr>
          <p:cNvPr id="5" name="Right Brace 4"/>
          <p:cNvSpPr/>
          <p:nvPr/>
        </p:nvSpPr>
        <p:spPr>
          <a:xfrm>
            <a:off x="7112834" y="4367719"/>
            <a:ext cx="288000" cy="1060315"/>
          </a:xfrm>
          <a:prstGeom prst="righ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01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Query: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4234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</a:t>
            </a:r>
            <a:r>
              <a:rPr lang="en-US" dirty="0">
                <a:solidFill>
                  <a:schemeClr val="accent1"/>
                </a:solidFill>
              </a:rPr>
              <a:t>format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 err="1" smtClean="0">
                <a:solidFill>
                  <a:schemeClr val="accent6"/>
                </a:solidFill>
              </a:rPr>
              <a:t>writeStream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</a:t>
            </a:r>
            <a:r>
              <a:rPr lang="en-US" dirty="0">
                <a:solidFill>
                  <a:schemeClr val="accent6"/>
                </a:solidFill>
              </a:rPr>
              <a:t>format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outputMode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OutputMode.Complete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())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.option(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checkpointLocation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"..."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06637" y="1690688"/>
            <a:ext cx="50917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Sink </a:t>
            </a:r>
            <a:endParaRPr lang="en-US" sz="4000" b="1" dirty="0" smtClean="0">
              <a:solidFill>
                <a:schemeClr val="accent6"/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Accepts </a:t>
            </a:r>
            <a:r>
              <a:rPr lang="en-US" sz="2400" dirty="0"/>
              <a:t>the output of each batch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When </a:t>
            </a:r>
            <a:r>
              <a:rPr lang="en-US" sz="2400" dirty="0"/>
              <a:t>supported sinks are transactional and exactly once (Files).</a:t>
            </a:r>
            <a:endParaRPr lang="en-US" sz="2400" dirty="0"/>
          </a:p>
        </p:txBody>
      </p:sp>
      <p:sp>
        <p:nvSpPr>
          <p:cNvPr id="5" name="Right Brace 4"/>
          <p:cNvSpPr/>
          <p:nvPr/>
        </p:nvSpPr>
        <p:spPr>
          <a:xfrm>
            <a:off x="4480845" y="4090086"/>
            <a:ext cx="301220" cy="880748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Query: </a:t>
            </a:r>
            <a:r>
              <a:rPr lang="en-US" dirty="0" smtClean="0"/>
              <a:t>Output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498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</a:t>
            </a:r>
            <a:r>
              <a:rPr lang="en-US" dirty="0">
                <a:solidFill>
                  <a:schemeClr val="accent1"/>
                </a:solidFill>
              </a:rPr>
              <a:t>format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.</a:t>
            </a:r>
            <a:r>
              <a:rPr lang="en-US" dirty="0" err="1">
                <a:solidFill>
                  <a:schemeClr val="accent6"/>
                </a:solidFill>
              </a:rPr>
              <a:t>writeSteam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</a:t>
            </a:r>
            <a:r>
              <a:rPr lang="en-US" dirty="0">
                <a:solidFill>
                  <a:schemeClr val="accent6"/>
                </a:solidFill>
              </a:rPr>
              <a:t>format</a:t>
            </a:r>
            <a:r>
              <a:rPr lang="en-US" dirty="0">
                <a:solidFill>
                  <a:schemeClr val="accent6"/>
                </a:solidFill>
              </a:rPr>
              <a:t>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.trigger(</a:t>
            </a:r>
            <a:r>
              <a:rPr lang="en-US" b="1" dirty="0">
                <a:solidFill>
                  <a:srgbClr val="FFC000"/>
                </a:solidFill>
              </a:rPr>
              <a:t>" 1 minute"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</a:t>
            </a:r>
            <a:r>
              <a:rPr lang="en-US" dirty="0" err="1">
                <a:solidFill>
                  <a:srgbClr val="FFC000"/>
                </a:solidFill>
              </a:rPr>
              <a:t>outputMode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"update</a:t>
            </a:r>
            <a:r>
              <a:rPr lang="en-US" b="1" dirty="0" smtClean="0">
                <a:solidFill>
                  <a:srgbClr val="FFC000"/>
                </a:solidFill>
              </a:rPr>
              <a:t>"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  <a:r>
              <a:rPr lang="en-US" dirty="0">
                <a:solidFill>
                  <a:srgbClr val="FFC000"/>
                </a:solidFill>
              </a:rPr>
              <a:t/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.option(</a:t>
            </a:r>
            <a:r>
              <a:rPr lang="en-US" b="1" dirty="0">
                <a:solidFill>
                  <a:srgbClr val="FFC000"/>
                </a:solidFill>
              </a:rPr>
              <a:t>"</a:t>
            </a:r>
            <a:r>
              <a:rPr lang="en-US" b="1" dirty="0" err="1">
                <a:solidFill>
                  <a:srgbClr val="FFC000"/>
                </a:solidFill>
              </a:rPr>
              <a:t>checkpointLocation</a:t>
            </a:r>
            <a:r>
              <a:rPr lang="en-US" b="1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b="1" dirty="0">
                <a:solidFill>
                  <a:srgbClr val="FFC000"/>
                </a:solidFill>
              </a:rPr>
              <a:t>"..."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7051" y="1825625"/>
            <a:ext cx="572429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Output mode </a:t>
            </a:r>
            <a:r>
              <a:rPr lang="en-US" sz="2400" dirty="0"/>
              <a:t>– What's output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Complete </a:t>
            </a:r>
            <a:r>
              <a:rPr lang="en-US" sz="2400" dirty="0"/>
              <a:t>– Output the whole answer every </a:t>
            </a:r>
            <a:r>
              <a:rPr lang="en-US" sz="2400" dirty="0" smtClean="0"/>
              <a:t>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Update </a:t>
            </a:r>
            <a:r>
              <a:rPr lang="en-US" sz="2400" dirty="0"/>
              <a:t>– Output changed rows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Append</a:t>
            </a:r>
            <a:r>
              <a:rPr lang="en-US" sz="2400" dirty="0"/>
              <a:t>– Output new </a:t>
            </a:r>
            <a:r>
              <a:rPr lang="en-US" sz="2400" dirty="0" smtClean="0"/>
              <a:t>rows only 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sz="4000" b="1" dirty="0" smtClean="0">
                <a:solidFill>
                  <a:srgbClr val="FFC000"/>
                </a:solidFill>
              </a:rPr>
              <a:t>Trigger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sz="2400" dirty="0"/>
              <a:t>– When to output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Specified as </a:t>
            </a:r>
            <a:r>
              <a:rPr lang="en-US" sz="2400" dirty="0"/>
              <a:t>a time, eventually </a:t>
            </a:r>
            <a:r>
              <a:rPr lang="en-US" sz="2400" dirty="0" smtClean="0"/>
              <a:t>supports data </a:t>
            </a:r>
            <a:r>
              <a:rPr lang="en-US" sz="2400" dirty="0"/>
              <a:t>size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</a:t>
            </a:r>
            <a:r>
              <a:rPr lang="en-US" sz="2400" dirty="0"/>
              <a:t>trigger means as fast as possible</a:t>
            </a:r>
            <a:endParaRPr lang="en-US" sz="2400" dirty="0"/>
          </a:p>
        </p:txBody>
      </p:sp>
      <p:sp>
        <p:nvSpPr>
          <p:cNvPr id="5" name="Right Brace 4"/>
          <p:cNvSpPr/>
          <p:nvPr/>
        </p:nvSpPr>
        <p:spPr>
          <a:xfrm>
            <a:off x="5145143" y="4782065"/>
            <a:ext cx="328900" cy="471134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Steaming Query: </a:t>
            </a:r>
            <a:r>
              <a:rPr lang="en-US" dirty="0" smtClean="0"/>
              <a:t>Checkpoint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9953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.</a:t>
            </a:r>
            <a:r>
              <a:rPr lang="en-US" dirty="0" err="1">
                <a:solidFill>
                  <a:schemeClr val="accent6"/>
                </a:solidFill>
              </a:rPr>
              <a:t>writeSteam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.trigger(</a:t>
            </a:r>
            <a:r>
              <a:rPr lang="en-US" b="1" dirty="0">
                <a:solidFill>
                  <a:srgbClr val="FFC000"/>
                </a:solidFill>
              </a:rPr>
              <a:t>" 1 minute"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</a:t>
            </a:r>
            <a:r>
              <a:rPr lang="en-US" dirty="0" err="1">
                <a:solidFill>
                  <a:srgbClr val="FFC000"/>
                </a:solidFill>
              </a:rPr>
              <a:t>outputMode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"update"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.option(</a:t>
            </a:r>
            <a:r>
              <a:rPr lang="en-US" b="1" dirty="0">
                <a:solidFill>
                  <a:srgbClr val="7030A0"/>
                </a:solidFill>
              </a:rPr>
              <a:t>"</a:t>
            </a:r>
            <a:r>
              <a:rPr lang="en-US" b="1" dirty="0" err="1">
                <a:solidFill>
                  <a:srgbClr val="7030A0"/>
                </a:solidFill>
              </a:rPr>
              <a:t>checkpointLocation</a:t>
            </a:r>
            <a:r>
              <a:rPr lang="en-US" b="1" dirty="0">
                <a:solidFill>
                  <a:srgbClr val="7030A0"/>
                </a:solidFill>
              </a:rPr>
              <a:t>"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"..."</a:t>
            </a:r>
            <a:r>
              <a:rPr lang="en-US" dirty="0">
                <a:solidFill>
                  <a:srgbClr val="7030A0"/>
                </a:solidFill>
              </a:rPr>
              <a:t>)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.start()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20255" y="1780162"/>
            <a:ext cx="561522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Checkpoint </a:t>
            </a:r>
            <a:endParaRPr lang="en-US" sz="4000" dirty="0" smtClean="0">
              <a:solidFill>
                <a:srgbClr val="7030A0"/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Tracks </a:t>
            </a:r>
            <a:r>
              <a:rPr lang="en-US" sz="2400" dirty="0"/>
              <a:t>the progress of a query in persistent storage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Can </a:t>
            </a:r>
            <a:r>
              <a:rPr lang="en-US" sz="2400" dirty="0"/>
              <a:t>be used to restart the query if there is a failure.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trigger</a:t>
            </a:r>
            <a:r>
              <a:rPr lang="en-US" sz="2400" dirty="0">
                <a:solidFill>
                  <a:schemeClr val="accent4"/>
                </a:solidFill>
              </a:rPr>
              <a:t>( Trigger. </a:t>
            </a:r>
            <a:r>
              <a:rPr lang="en-US" sz="2400" dirty="0" err="1">
                <a:solidFill>
                  <a:schemeClr val="accent4"/>
                </a:solidFill>
              </a:rPr>
              <a:t>Continunous</a:t>
            </a:r>
            <a:r>
              <a:rPr lang="en-US" sz="2400" dirty="0">
                <a:solidFill>
                  <a:schemeClr val="accent4"/>
                </a:solidFill>
              </a:rPr>
              <a:t>(“ 1 second”))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5379921" y="5313406"/>
            <a:ext cx="328900" cy="47113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68345" y="4981267"/>
            <a:ext cx="192765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/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Underneath the Hood</a:t>
            </a:r>
          </a:p>
        </p:txBody>
      </p:sp>
    </p:spTree>
    <p:extLst>
      <p:ext uri="{BB962C8B-B14F-4D97-AF65-F5344CB8AC3E}">
        <p14:creationId xmlns:p14="http://schemas.microsoft.com/office/powerpoint/2010/main" val="18394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Structured Streaming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 Device Monitoring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681" y="4082018"/>
            <a:ext cx="128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IoT events from Kafka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8328455" y="3991233"/>
            <a:ext cx="988540" cy="741405"/>
          </a:xfrm>
          <a:prstGeom prst="can">
            <a:avLst>
              <a:gd name="adj" fmla="val 41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86401" y="5007782"/>
            <a:ext cx="3784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ETL process into long term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Performs </a:t>
            </a:r>
            <a:r>
              <a:rPr lang="en-US" dirty="0"/>
              <a:t>Data </a:t>
            </a:r>
            <a:r>
              <a:rPr lang="en-US" dirty="0" smtClean="0"/>
              <a:t>Enrichment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Processing </a:t>
            </a:r>
            <a:r>
              <a:rPr lang="en-US" dirty="0"/>
              <a:t>Feature Extraction</a:t>
            </a:r>
            <a:r>
              <a:rPr lang="en-US" dirty="0"/>
              <a:t>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Prevent data loss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Prevent duplicates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496963" y="4458111"/>
            <a:ext cx="840259" cy="939114"/>
          </a:xfrm>
          <a:prstGeom prst="downArrow">
            <a:avLst>
              <a:gd name="adj1" fmla="val 3823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52946" y="5405731"/>
            <a:ext cx="316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Status monitoring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Aggregate on Windows on event time for DE and FE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Handle late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flipV="1">
            <a:off x="5489553" y="3151178"/>
            <a:ext cx="840259" cy="1019434"/>
          </a:xfrm>
          <a:prstGeom prst="downArrow">
            <a:avLst>
              <a:gd name="adj1" fmla="val 3823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14782" y="1794124"/>
            <a:ext cx="3002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Anomaly detection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Learn models offline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 online + continues learning </a:t>
            </a:r>
          </a:p>
          <a:p>
            <a:endParaRPr lang="en-US" dirty="0"/>
          </a:p>
        </p:txBody>
      </p:sp>
      <p:sp>
        <p:nvSpPr>
          <p:cNvPr id="16" name="Bent Arrow 15"/>
          <p:cNvSpPr/>
          <p:nvPr/>
        </p:nvSpPr>
        <p:spPr>
          <a:xfrm flipH="1">
            <a:off x="7706497" y="1965832"/>
            <a:ext cx="1326291" cy="1883709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5400000">
            <a:off x="9377615" y="4279692"/>
            <a:ext cx="1542802" cy="1416909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0562" y="5759548"/>
            <a:ext cx="234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Interactively debug issues 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347784" y="3849541"/>
            <a:ext cx="5745892" cy="9695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  <a:r>
              <a:rPr lang="en-US" smtClean="0"/>
              <a:t>vents </a:t>
            </a:r>
            <a:r>
              <a:rPr lang="en-US" dirty="0" smtClean="0"/>
              <a:t>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 points with Spark Streaming(</a:t>
            </a:r>
            <a:r>
              <a:rPr lang="en-US" dirty="0" err="1" smtClean="0"/>
              <a:t>DStreams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11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Processing with event-time, dealing with late data </a:t>
            </a:r>
          </a:p>
          <a:p>
            <a:pPr lvl="1"/>
            <a:r>
              <a:rPr lang="en-US" dirty="0" err="1" smtClean="0"/>
              <a:t>DStream</a:t>
            </a:r>
            <a:r>
              <a:rPr lang="en-US" dirty="0" smtClean="0"/>
              <a:t> API exposes batch time, hard to incorporate event-time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102490"/>
            <a:ext cx="10515600" cy="1041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2. Interoperate streaming with batch AND interactive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RDD/</a:t>
            </a:r>
            <a:r>
              <a:rPr lang="en-US" dirty="0" err="1" smtClean="0"/>
              <a:t>DStreams</a:t>
            </a:r>
            <a:r>
              <a:rPr lang="en-US" dirty="0" smtClean="0"/>
              <a:t> has similar API, but still requires translations </a:t>
            </a: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502922"/>
            <a:ext cx="10515600" cy="1041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3. Reasoning about end-to-end guarantees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Requires carefully constrictions sinks that handle failures correctly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Data consistency in the storage while being updated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92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26509"/>
            <a:ext cx="10515600" cy="1806918"/>
          </a:xfrm>
        </p:spPr>
        <p:txBody>
          <a:bodyPr/>
          <a:lstStyle/>
          <a:p>
            <a:pPr algn="ctr"/>
            <a:r>
              <a:rPr lang="en-US" dirty="0" smtClean="0"/>
              <a:t>Structured streaming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1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374414" cy="285273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simplest way to perform streaming analytics is not having to </a:t>
            </a:r>
            <a:r>
              <a:rPr lang="en-US" sz="4000" b="1" dirty="0"/>
              <a:t>reason</a:t>
            </a:r>
            <a:r>
              <a:rPr lang="en-US" sz="4000" dirty="0"/>
              <a:t> about streaming at all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78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2709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021" y="2645556"/>
            <a:ext cx="5408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</a:t>
            </a:r>
            <a:r>
              <a:rPr lang="en-US" b="1" dirty="0"/>
              <a:t>: </a:t>
            </a:r>
            <a:r>
              <a:rPr lang="en-US" dirty="0"/>
              <a:t>data from source as an append-only table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Trigger</a:t>
            </a:r>
            <a:r>
              <a:rPr lang="en-US" b="1" dirty="0"/>
              <a:t>: </a:t>
            </a:r>
            <a:r>
              <a:rPr lang="en-US" dirty="0" smtClean="0"/>
              <a:t>how frequently </a:t>
            </a:r>
            <a:r>
              <a:rPr lang="en-US" dirty="0"/>
              <a:t>to check input for </a:t>
            </a:r>
            <a:r>
              <a:rPr lang="en-US" dirty="0" smtClean="0"/>
              <a:t>new data </a:t>
            </a:r>
          </a:p>
          <a:p>
            <a:endParaRPr lang="en-US" dirty="0"/>
          </a:p>
          <a:p>
            <a:r>
              <a:rPr lang="en-US" b="1" dirty="0" smtClean="0"/>
              <a:t>Query</a:t>
            </a:r>
            <a:r>
              <a:rPr lang="en-US" b="1" dirty="0"/>
              <a:t>: </a:t>
            </a:r>
            <a:r>
              <a:rPr lang="en-US" dirty="0"/>
              <a:t>operations on input usual map/filter/reduce </a:t>
            </a:r>
            <a:r>
              <a:rPr lang="en-US" dirty="0" smtClean="0"/>
              <a:t>new window</a:t>
            </a:r>
            <a:r>
              <a:rPr lang="en-US" dirty="0"/>
              <a:t>, session 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4042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378" y="2696189"/>
            <a:ext cx="5476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Result: </a:t>
            </a:r>
            <a:r>
              <a:rPr lang="en-US" dirty="0"/>
              <a:t>final operated table updated every </a:t>
            </a:r>
            <a:r>
              <a:rPr lang="en-US" dirty="0" smtClean="0"/>
              <a:t>trigger interval </a:t>
            </a:r>
          </a:p>
          <a:p>
            <a:endParaRPr lang="en-US" dirty="0"/>
          </a:p>
          <a:p>
            <a:r>
              <a:rPr lang="en-US" b="1" dirty="0" smtClean="0"/>
              <a:t>Output: </a:t>
            </a:r>
            <a:r>
              <a:rPr lang="en-US" dirty="0" smtClean="0"/>
              <a:t>what </a:t>
            </a:r>
            <a:r>
              <a:rPr lang="en-US" dirty="0"/>
              <a:t>part of result to write to data sink after every trigger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Complete </a:t>
            </a:r>
            <a:r>
              <a:rPr lang="en-US" b="1" dirty="0"/>
              <a:t>output: </a:t>
            </a:r>
            <a:r>
              <a:rPr lang="en-US" dirty="0"/>
              <a:t>Write full result table every </a:t>
            </a:r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4229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196" y="2318696"/>
            <a:ext cx="60116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Result: </a:t>
            </a:r>
            <a:r>
              <a:rPr lang="en-US" dirty="0" smtClean="0"/>
              <a:t>final </a:t>
            </a:r>
            <a:r>
              <a:rPr lang="en-US" dirty="0"/>
              <a:t>operated table updated every </a:t>
            </a:r>
            <a:r>
              <a:rPr lang="en-US" dirty="0" smtClean="0"/>
              <a:t>trigger interval </a:t>
            </a:r>
          </a:p>
          <a:p>
            <a:endParaRPr lang="en-US" dirty="0"/>
          </a:p>
          <a:p>
            <a:r>
              <a:rPr lang="en-US" b="1" dirty="0" smtClean="0"/>
              <a:t>Output</a:t>
            </a:r>
            <a:r>
              <a:rPr lang="en-US" b="1" dirty="0"/>
              <a:t>: </a:t>
            </a:r>
            <a:r>
              <a:rPr lang="en-US" dirty="0"/>
              <a:t>what part of result to write to data sink after every trigger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Complete </a:t>
            </a:r>
            <a:r>
              <a:rPr lang="en-US" b="1" dirty="0"/>
              <a:t>output: </a:t>
            </a:r>
            <a:r>
              <a:rPr lang="en-US" dirty="0"/>
              <a:t>Write full result table every time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Delta </a:t>
            </a:r>
            <a:r>
              <a:rPr lang="en-US" b="1" dirty="0"/>
              <a:t>output: </a:t>
            </a:r>
            <a:r>
              <a:rPr lang="en-US" dirty="0"/>
              <a:t>Write only the rows that changed in result from previous batch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Append </a:t>
            </a:r>
            <a:r>
              <a:rPr lang="en-US" b="1" dirty="0"/>
              <a:t>output: </a:t>
            </a:r>
            <a:r>
              <a:rPr lang="en-US" dirty="0"/>
              <a:t>Write only new rows </a:t>
            </a:r>
            <a:endParaRPr lang="en-US" dirty="0" smtClean="0"/>
          </a:p>
          <a:p>
            <a:endParaRPr lang="en-US" dirty="0"/>
          </a:p>
          <a:p>
            <a:endParaRPr lang="en-US" i="1" dirty="0" smtClean="0"/>
          </a:p>
          <a:p>
            <a:endParaRPr lang="en-US" i="1" dirty="0"/>
          </a:p>
          <a:p>
            <a:r>
              <a:rPr lang="en-US" i="1" dirty="0" smtClean="0"/>
              <a:t>*Not all output modes are feasible with all queries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1375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mr-IN" dirty="0" smtClean="0"/>
              <a:t>–</a:t>
            </a:r>
            <a:r>
              <a:rPr lang="en-US" dirty="0" smtClean="0"/>
              <a:t> Dataset/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087" y="1825625"/>
            <a:ext cx="86658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489</Words>
  <Application>Microsoft Macintosh PowerPoint</Application>
  <PresentationFormat>Widescreen</PresentationFormat>
  <Paragraphs>95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Mangal</vt:lpstr>
      <vt:lpstr>Arial</vt:lpstr>
      <vt:lpstr>Office Theme</vt:lpstr>
      <vt:lpstr>Spark SQL Streaming (Structured Streaming)</vt:lpstr>
      <vt:lpstr>Use case: IoT Device Monitoring </vt:lpstr>
      <vt:lpstr>Pain points with Spark Streaming(DStreams)</vt:lpstr>
      <vt:lpstr>Structured streaming </vt:lpstr>
      <vt:lpstr>The simplest way to perform streaming analytics is not having to reason about streaming at all</vt:lpstr>
      <vt:lpstr>Structured Streaming – Processing Modes</vt:lpstr>
      <vt:lpstr>Structured Streaming – Processing Modes</vt:lpstr>
      <vt:lpstr>Structured Streaming – Processing Modes</vt:lpstr>
      <vt:lpstr>API – Dataset/DataFrame </vt:lpstr>
      <vt:lpstr>Anatomy of a Steaming Query   Streaming word count</vt:lpstr>
      <vt:lpstr>Anatomy of a Steaming Query: Step 1 </vt:lpstr>
      <vt:lpstr>Anatomy of a Steaming Query: Step 2</vt:lpstr>
      <vt:lpstr>Anatomy of a Steaming Query: Step 3</vt:lpstr>
      <vt:lpstr>Anatomy of a Steaming Query: Output Modes</vt:lpstr>
      <vt:lpstr>Anatomy of a Steaming Query: Checkpoint </vt:lpstr>
      <vt:lpstr>Lab / Demo</vt:lpstr>
      <vt:lpstr>Underneath the Hood</vt:lpstr>
      <vt:lpstr>Complex Structured Streaming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Goldman</dc:creator>
  <cp:lastModifiedBy>Philip Goldman</cp:lastModifiedBy>
  <cp:revision>20</cp:revision>
  <dcterms:created xsi:type="dcterms:W3CDTF">2018-05-16T10:34:09Z</dcterms:created>
  <dcterms:modified xsi:type="dcterms:W3CDTF">2018-05-16T17:09:26Z</dcterms:modified>
</cp:coreProperties>
</file>